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9512" y="6597352"/>
            <a:ext cx="1080120" cy="216024"/>
          </a:xfrm>
        </p:spPr>
        <p:txBody>
          <a:bodyPr/>
          <a:lstStyle>
            <a:lvl1pPr>
              <a:defRPr sz="1000"/>
            </a:lvl1pPr>
          </a:lstStyle>
          <a:p>
            <a:fld id="{9EA14AC7-42F7-4317-B63D-9D2E6C951FC9}" type="datetimeFigureOut">
              <a:rPr lang="tr-TR" smtClean="0"/>
              <a:pPr/>
              <a:t>24.10.2022</a:t>
            </a:fld>
            <a:endParaRPr lang="tr-TR"/>
          </a:p>
        </p:txBody>
      </p:sp>
      <p:sp>
        <p:nvSpPr>
          <p:cNvPr id="6" name="Slide Number Placeholder 5"/>
          <p:cNvSpPr>
            <a:spLocks noGrp="1"/>
          </p:cNvSpPr>
          <p:nvPr>
            <p:ph type="sldNum" sz="quarter" idx="12"/>
          </p:nvPr>
        </p:nvSpPr>
        <p:spPr>
          <a:xfrm>
            <a:off x="7524328" y="6597352"/>
            <a:ext cx="1485528" cy="216024"/>
          </a:xfrm>
        </p:spPr>
        <p:txBody>
          <a:bodyPr/>
          <a:lstStyle>
            <a:lvl1pPr>
              <a:defRPr sz="1000"/>
            </a:lvl1pPr>
          </a:lstStyle>
          <a:p>
            <a:fld id="{201ABB59-39B4-4792-9950-911F4B6A9CFB}" type="slidenum">
              <a:rPr lang="tr-TR" smtClean="0"/>
              <a:pPr/>
              <a:t>‹#›</a:t>
            </a:fld>
            <a:endParaRPr lang="tr-TR"/>
          </a:p>
        </p:txBody>
      </p:sp>
      <p:sp>
        <p:nvSpPr>
          <p:cNvPr id="7" name="TextBox 6"/>
          <p:cNvSpPr txBox="1"/>
          <p:nvPr userDrawn="1"/>
        </p:nvSpPr>
        <p:spPr>
          <a:xfrm>
            <a:off x="3563888" y="6581988"/>
            <a:ext cx="3816424" cy="246221"/>
          </a:xfrm>
          <a:prstGeom prst="rect">
            <a:avLst/>
          </a:prstGeom>
          <a:noFill/>
        </p:spPr>
        <p:txBody>
          <a:bodyPr wrap="square" rtlCol="0">
            <a:spAutoFit/>
          </a:bodyPr>
          <a:lstStyle/>
          <a:p>
            <a:r>
              <a:rPr lang="tr-TR" sz="1000" dirty="0" smtClean="0"/>
              <a:t>www.metropolbilgisayar.com</a:t>
            </a:r>
            <a:endParaRPr lang="tr-TR" sz="1000" dirty="0"/>
          </a:p>
        </p:txBody>
      </p:sp>
      <p:cxnSp>
        <p:nvCxnSpPr>
          <p:cNvPr id="9" name="Straight Connector 8"/>
          <p:cNvCxnSpPr/>
          <p:nvPr userDrawn="1"/>
        </p:nvCxnSpPr>
        <p:spPr>
          <a:xfrm>
            <a:off x="35496" y="6525344"/>
            <a:ext cx="910850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66791" y="116632"/>
            <a:ext cx="88569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METROPOL  PERSONEL  DEVAM  KONTROL  SİSTEMİ</a:t>
            </a:r>
            <a:endParaRPr lang="tr-TR" sz="1600" dirty="0"/>
          </a:p>
        </p:txBody>
      </p:sp>
    </p:spTree>
    <p:extLst>
      <p:ext uri="{BB962C8B-B14F-4D97-AF65-F5344CB8AC3E}">
        <p14:creationId xmlns:p14="http://schemas.microsoft.com/office/powerpoint/2010/main" val="2114604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272816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353072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29419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351617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261432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298057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29281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151641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303022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14AC7-42F7-4317-B63D-9D2E6C951FC9}" type="datetimeFigureOut">
              <a:rPr lang="tr-TR" smtClean="0"/>
              <a:pPr/>
              <a:t>24.10.2022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1ABB59-39B4-4792-9950-911F4B6A9CFB}" type="slidenum">
              <a:rPr lang="tr-TR" smtClean="0"/>
              <a:pPr/>
              <a:t>‹#›</a:t>
            </a:fld>
            <a:endParaRPr lang="tr-TR"/>
          </a:p>
        </p:txBody>
      </p:sp>
    </p:spTree>
    <p:extLst>
      <p:ext uri="{BB962C8B-B14F-4D97-AF65-F5344CB8AC3E}">
        <p14:creationId xmlns:p14="http://schemas.microsoft.com/office/powerpoint/2010/main" val="226198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14AC7-42F7-4317-B63D-9D2E6C951FC9}" type="datetimeFigureOut">
              <a:rPr lang="tr-TR" smtClean="0"/>
              <a:pPr/>
              <a:t>24.10.2022</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ABB59-39B4-4792-9950-911F4B6A9CFB}" type="slidenum">
              <a:rPr lang="tr-TR" smtClean="0"/>
              <a:pPr/>
              <a:t>‹#›</a:t>
            </a:fld>
            <a:endParaRPr lang="tr-TR"/>
          </a:p>
        </p:txBody>
      </p:sp>
    </p:spTree>
    <p:extLst>
      <p:ext uri="{BB962C8B-B14F-4D97-AF65-F5344CB8AC3E}">
        <p14:creationId xmlns:p14="http://schemas.microsoft.com/office/powerpoint/2010/main" val="214246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source=images&amp;cd=&amp;cad=rja&amp;docid=mtZTPwg8JK7keM&amp;tbnid=Ouo-i8NXzpMIpM:&amp;ved=0CAUQjRw&amp;url=http://www.aldanmuhendislik.com/pdks_sistemleri.html&amp;ei=mppSUeqpOYLLPeuAgeAL&amp;psig=AFQjCNENmT8xBjudxcK7IjKwxm6VytvQJQ&amp;ust=1364454417442510"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com.tr/url?sa=i&amp;source=images&amp;cd=&amp;cad=rja&amp;docid=EsCvXCUY-C9hqM&amp;tbnid=x31whA4_pqgebM:&amp;ved=0CAUQjRw&amp;url=http://www.cardsprint.rs/prateca-oprema/rfid-media/&amp;ei=Hp5SUavkLoTjOrnvgMgH&amp;psig=AFQjCNHu-juERtqbUjqB_sm_wxmZnx8tBA&amp;ust=1364455306704761" TargetMode="External"/><Relationship Id="rId1" Type="http://schemas.openxmlformats.org/officeDocument/2006/relationships/slideLayout" Target="../slideLayouts/slideLayout1.xml"/><Relationship Id="rId6" Type="http://schemas.openxmlformats.org/officeDocument/2006/relationships/hyperlink" Target="http://www.google.com.tr/url?sa=i&amp;source=images&amp;cd=&amp;cad=rja&amp;docid=S3drqHpjMk1p8M&amp;tbnid=2q61NX1JmGOLsM:&amp;ved=0CAUQjRw&amp;url=http://avass.co.uk/copy_copy_copy_index.html&amp;ei=Z55SUajzFsvTPKOugMgO&amp;psig=AFQjCNEPH2UmwrgG07RHbHVRCggtglyxmQ&amp;ust=1364455308198996" TargetMode="External"/><Relationship Id="rId5" Type="http://schemas.openxmlformats.org/officeDocument/2006/relationships/image" Target="../media/image8.jpeg"/><Relationship Id="rId4" Type="http://schemas.openxmlformats.org/officeDocument/2006/relationships/hyperlink" Target="http://www.google.com.tr/url?sa=i&amp;source=images&amp;cd=&amp;cad=rja&amp;docid=EsCvXCUY-C9hqM&amp;tbnid=x31whA4_pqgebM:&amp;ved=0CAUQjRw&amp;url=http://eshop.cygnus-sd.co.uk/mifare-compatible-cards-product.html&amp;ei=L55SUd_XOYKqOtrZgNgO&amp;psig=AFQjCNHu-juERtqbUjqB_sm_wxmZnx8tBA&amp;ust=136445530670476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source=images&amp;cd=&amp;cad=rja&amp;docid=kudLiMEpfVxkGM&amp;tbnid=isHZpMqPSCrQwM:&amp;ved=0CAgQjRwwADgW&amp;url=http://www.bioenabletech.com/rfid-attendance-system&amp;ei=R59SUfrzNuXd4QTc44Ao&amp;psig=AFQjCNGxwM1RMtgZTmJExPMnjCRv0xiMZw&amp;ust=1364455623929276" TargetMode="External"/><Relationship Id="rId7"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www.google.com.tr/url?sa=i&amp;rct=j&amp;q=strike+s+200&amp;source=images&amp;cd=&amp;cad=rja&amp;docid=vXhz4y3k8AYSeM&amp;tbnid=PwASQurwNJzyLM:&amp;ved=0CAUQjRw&amp;url=http://www.alkayaelektronik.com/U30995,930,strike-s-200-prox-okuyucu-set-barkod-okuyucu.htm&amp;ei=0Z9SUfndNs7APLPEgJgF&amp;bvm=bv.44342787,d.ZWU&amp;psig=AFQjCNFpz_h7rKF2DxycBGUQ75dD1LH5UQ&amp;ust=1364455749676434"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179512" y="2636912"/>
            <a:ext cx="885698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METROPOL PERSONEL </a:t>
            </a:r>
          </a:p>
          <a:p>
            <a:pPr algn="ctr"/>
            <a:r>
              <a:rPr lang="tr-TR" sz="3200" dirty="0" smtClean="0"/>
              <a:t>DEVAM KONTROL SİSTEMİ</a:t>
            </a:r>
            <a:endParaRPr lang="tr-TR" sz="3200" dirty="0"/>
          </a:p>
        </p:txBody>
      </p:sp>
      <p:pic>
        <p:nvPicPr>
          <p:cNvPr id="3"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628652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6214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3693319"/>
          </a:xfrm>
          <a:prstGeom prst="rect">
            <a:avLst/>
          </a:prstGeom>
          <a:noFill/>
        </p:spPr>
        <p:txBody>
          <a:bodyPr wrap="square" rtlCol="0">
            <a:spAutoFit/>
          </a:bodyPr>
          <a:lstStyle/>
          <a:p>
            <a:r>
              <a:rPr lang="tr-TR" b="1" dirty="0" smtClean="0"/>
              <a:t>M</a:t>
            </a:r>
            <a:r>
              <a:rPr lang="tr-TR" dirty="0" smtClean="0"/>
              <a:t>etropol Bilgi Teknolojileri firmasının, 2012 yılında PDKS konusunda özel olarak yazdığı ve istenilen her türlü özel duruma göre de geliştirilen/güncellenen programını bu noktada sizlere tavsiye ediyoruz.</a:t>
            </a:r>
          </a:p>
          <a:p>
            <a:endParaRPr lang="tr-TR" dirty="0" smtClean="0"/>
          </a:p>
          <a:p>
            <a:r>
              <a:rPr lang="tr-TR" b="1" dirty="0" smtClean="0"/>
              <a:t>O</a:t>
            </a:r>
            <a:r>
              <a:rPr lang="tr-TR" dirty="0" smtClean="0"/>
              <a:t>kuyucu cihaz içindeki okuma verileri, belirli periyodlarda (günlük, haftalık vb.) server üzerine taşınır ve cihaz üzerindeki veriler temizlenir. Taşınan bu veriler, personel numarası (enroll number) ve saat bilgisidir.</a:t>
            </a:r>
          </a:p>
          <a:p>
            <a:endParaRPr lang="tr-TR" dirty="0" smtClean="0"/>
          </a:p>
          <a:p>
            <a:r>
              <a:rPr lang="tr-TR" b="1" dirty="0" smtClean="0"/>
              <a:t>B</a:t>
            </a:r>
            <a:r>
              <a:rPr lang="tr-TR" dirty="0" smtClean="0"/>
              <a:t>ilgiler veritabanına ham hali ile kaydedildikten sonra program marifetiyle akılcıl verilere ve raporlara dönüştürülür.</a:t>
            </a:r>
          </a:p>
          <a:p>
            <a:endParaRPr lang="tr-TR" dirty="0"/>
          </a:p>
          <a:p>
            <a:r>
              <a:rPr lang="tr-TR" b="1" dirty="0" smtClean="0"/>
              <a:t>İ</a:t>
            </a:r>
            <a:r>
              <a:rPr lang="tr-TR" dirty="0" smtClean="0"/>
              <a:t>stenilen türde özel rapor hazırlanılabilir. Her türlü eklenti yapma ve güncelleme hakkına sahip olursunuz.</a:t>
            </a:r>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Metropol PDKS Özel Yazılımı</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284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4524315"/>
          </a:xfrm>
          <a:prstGeom prst="rect">
            <a:avLst/>
          </a:prstGeom>
          <a:noFill/>
        </p:spPr>
        <p:txBody>
          <a:bodyPr wrap="square" rtlCol="0">
            <a:spAutoFit/>
          </a:bodyPr>
          <a:lstStyle/>
          <a:p>
            <a:r>
              <a:rPr lang="tr-TR" b="1" dirty="0" smtClean="0"/>
              <a:t>Ş</a:t>
            </a:r>
            <a:r>
              <a:rPr lang="tr-TR" dirty="0" smtClean="0"/>
              <a:t>imdi sırasıyla programın aşamalarını sunalım.</a:t>
            </a:r>
          </a:p>
          <a:p>
            <a:pPr marL="285750" indent="-285750">
              <a:buFontTx/>
              <a:buChar char="-"/>
            </a:pPr>
            <a:r>
              <a:rPr lang="tr-TR" dirty="0" smtClean="0"/>
              <a:t>Program Kurulumu</a:t>
            </a:r>
          </a:p>
          <a:p>
            <a:pPr marL="285750" indent="-285750">
              <a:buFontTx/>
              <a:buChar char="-"/>
            </a:pPr>
            <a:r>
              <a:rPr lang="tr-TR" dirty="0" smtClean="0"/>
              <a:t>Cihazın Ayarlanması</a:t>
            </a:r>
          </a:p>
          <a:p>
            <a:pPr marL="285750" indent="-285750">
              <a:buFontTx/>
              <a:buChar char="-"/>
            </a:pPr>
            <a:r>
              <a:rPr lang="tr-TR" dirty="0" smtClean="0"/>
              <a:t>Program Arayüzü</a:t>
            </a:r>
          </a:p>
          <a:p>
            <a:pPr marL="285750" indent="-285750">
              <a:buFontTx/>
              <a:buChar char="-"/>
            </a:pPr>
            <a:r>
              <a:rPr lang="tr-TR" dirty="0" smtClean="0"/>
              <a:t>Sistem Sabit Tanımlamalarının Yapılması</a:t>
            </a:r>
          </a:p>
          <a:p>
            <a:pPr marL="285750" indent="-285750">
              <a:buFontTx/>
              <a:buChar char="-"/>
            </a:pPr>
            <a:r>
              <a:rPr lang="tr-TR" dirty="0" smtClean="0"/>
              <a:t>Çalışma Düzeninin Hazırlanması (Vardiya Düzeni)</a:t>
            </a:r>
          </a:p>
          <a:p>
            <a:pPr marL="285750" indent="-285750">
              <a:buFontTx/>
              <a:buChar char="-"/>
            </a:pPr>
            <a:r>
              <a:rPr lang="tr-TR" dirty="0" smtClean="0"/>
              <a:t>Personel Transferi</a:t>
            </a:r>
          </a:p>
          <a:p>
            <a:pPr marL="285750" indent="-285750">
              <a:buFontTx/>
              <a:buChar char="-"/>
            </a:pPr>
            <a:r>
              <a:rPr lang="tr-TR" dirty="0" smtClean="0"/>
              <a:t>Personel Kartları</a:t>
            </a:r>
          </a:p>
          <a:p>
            <a:pPr marL="285750" indent="-285750">
              <a:buFontTx/>
              <a:buChar char="-"/>
            </a:pPr>
            <a:r>
              <a:rPr lang="tr-TR" dirty="0" smtClean="0"/>
              <a:t>İzin ve Genel Tatiller</a:t>
            </a:r>
          </a:p>
          <a:p>
            <a:pPr marL="285750" indent="-285750">
              <a:buFontTx/>
              <a:buChar char="-"/>
            </a:pPr>
            <a:r>
              <a:rPr lang="tr-TR" dirty="0" smtClean="0"/>
              <a:t>Cihaza Personel Yüklenmesi</a:t>
            </a:r>
          </a:p>
          <a:p>
            <a:pPr marL="285750" indent="-285750">
              <a:buFontTx/>
              <a:buChar char="-"/>
            </a:pPr>
            <a:r>
              <a:rPr lang="tr-TR" dirty="0" smtClean="0"/>
              <a:t>Cihazdan Sisteme Veri Transferi (Ham Data)</a:t>
            </a:r>
          </a:p>
          <a:p>
            <a:pPr marL="285750" indent="-285750">
              <a:buFontTx/>
              <a:buChar char="-"/>
            </a:pPr>
            <a:r>
              <a:rPr lang="tr-TR" dirty="0" smtClean="0"/>
              <a:t>Ham Verilerin Görüntülenmesi (Edit) (Ham Data)</a:t>
            </a:r>
          </a:p>
          <a:p>
            <a:pPr marL="285750" indent="-285750">
              <a:buFontTx/>
              <a:buChar char="-"/>
            </a:pPr>
            <a:r>
              <a:rPr lang="tr-TR" dirty="0" smtClean="0"/>
              <a:t>Ham Verilerin Puantaja İşlenmesi</a:t>
            </a:r>
          </a:p>
          <a:p>
            <a:pPr marL="285750" indent="-285750">
              <a:buFontTx/>
              <a:buChar char="-"/>
            </a:pPr>
            <a:r>
              <a:rPr lang="tr-TR" dirty="0" smtClean="0"/>
              <a:t>Puantaj Verilerinin Görüntülenmesi</a:t>
            </a:r>
          </a:p>
          <a:p>
            <a:pPr marL="285750" indent="-285750">
              <a:buFontTx/>
              <a:buChar char="-"/>
            </a:pPr>
            <a:r>
              <a:rPr lang="tr-TR" dirty="0" smtClean="0"/>
              <a:t>Puantaj Raporu</a:t>
            </a:r>
          </a:p>
          <a:p>
            <a:r>
              <a:rPr lang="tr-TR" dirty="0" smtClean="0"/>
              <a:t>   </a:t>
            </a:r>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Metropol PDKS Özel Yazılımı</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4156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369332"/>
          </a:xfrm>
          <a:prstGeom prst="rect">
            <a:avLst/>
          </a:prstGeom>
          <a:noFill/>
        </p:spPr>
        <p:txBody>
          <a:bodyPr wrap="square" rtlCol="0">
            <a:spAutoFit/>
          </a:bodyPr>
          <a:lstStyle/>
          <a:p>
            <a:r>
              <a:rPr lang="tr-TR" b="1" dirty="0" smtClean="0"/>
              <a:t>P</a:t>
            </a:r>
            <a:r>
              <a:rPr lang="tr-TR" dirty="0" smtClean="0"/>
              <a:t>rogram satın aldığınızda kurulum yerinizde size özel olarak yapılacaktır.</a:t>
            </a:r>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Program Kurulumu</a:t>
            </a:r>
            <a:endParaRPr lang="tr-TR"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6" y="2420888"/>
            <a:ext cx="404812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2406600"/>
            <a:ext cx="48863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004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646331"/>
          </a:xfrm>
          <a:prstGeom prst="rect">
            <a:avLst/>
          </a:prstGeom>
          <a:noFill/>
        </p:spPr>
        <p:txBody>
          <a:bodyPr wrap="square" rtlCol="0">
            <a:spAutoFit/>
          </a:bodyPr>
          <a:lstStyle/>
          <a:p>
            <a:r>
              <a:rPr lang="tr-TR" b="1" dirty="0" smtClean="0"/>
              <a:t>C</a:t>
            </a:r>
            <a:r>
              <a:rPr lang="tr-TR" dirty="0" smtClean="0"/>
              <a:t>ihaz üzerine sabit bir IP adresi, gateway ve ağ geçidi adreslerinin doğru şekilde yazılması gerekir. Bunun dışında cihaz üzerinde bir ayar yapılması gereksizdir.</a:t>
            </a:r>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Cihazın Ayarlanması</a:t>
            </a:r>
            <a:endParaRPr lang="tr-TR" sz="16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00" t="19009" r="967" b="28462"/>
          <a:stretch/>
        </p:blipFill>
        <p:spPr bwMode="auto">
          <a:xfrm>
            <a:off x="107504" y="3933056"/>
            <a:ext cx="3053065" cy="2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16" t="15640" r="1880" b="27036"/>
          <a:stretch/>
        </p:blipFill>
        <p:spPr bwMode="auto">
          <a:xfrm>
            <a:off x="3275856" y="3933057"/>
            <a:ext cx="2672049" cy="20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088" t="17231" r="2532" b="32977"/>
          <a:stretch/>
        </p:blipFill>
        <p:spPr bwMode="auto">
          <a:xfrm>
            <a:off x="6041876" y="3933057"/>
            <a:ext cx="2984525" cy="202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55455" y="3645024"/>
            <a:ext cx="1296144" cy="215444"/>
          </a:xfrm>
          <a:prstGeom prst="rect">
            <a:avLst/>
          </a:prstGeom>
          <a:noFill/>
        </p:spPr>
        <p:txBody>
          <a:bodyPr wrap="square" rtlCol="0">
            <a:spAutoFit/>
          </a:bodyPr>
          <a:lstStyle/>
          <a:p>
            <a:r>
              <a:rPr lang="tr-TR" sz="800" dirty="0" smtClean="0"/>
              <a:t>1. IP Adresi Girilir</a:t>
            </a:r>
            <a:endParaRPr lang="tr-TR" sz="800" dirty="0"/>
          </a:p>
        </p:txBody>
      </p:sp>
      <p:sp>
        <p:nvSpPr>
          <p:cNvPr id="10" name="TextBox 9"/>
          <p:cNvSpPr txBox="1"/>
          <p:nvPr/>
        </p:nvSpPr>
        <p:spPr>
          <a:xfrm>
            <a:off x="3779912" y="3645024"/>
            <a:ext cx="1296144" cy="215444"/>
          </a:xfrm>
          <a:prstGeom prst="rect">
            <a:avLst/>
          </a:prstGeom>
          <a:noFill/>
        </p:spPr>
        <p:txBody>
          <a:bodyPr wrap="square" rtlCol="0">
            <a:spAutoFit/>
          </a:bodyPr>
          <a:lstStyle/>
          <a:p>
            <a:r>
              <a:rPr lang="tr-TR" sz="800" dirty="0" smtClean="0"/>
              <a:t>2. Ağ Maskesi Girilir</a:t>
            </a:r>
            <a:endParaRPr lang="tr-TR" sz="800" dirty="0"/>
          </a:p>
        </p:txBody>
      </p:sp>
      <p:sp>
        <p:nvSpPr>
          <p:cNvPr id="11" name="TextBox 10"/>
          <p:cNvSpPr txBox="1"/>
          <p:nvPr/>
        </p:nvSpPr>
        <p:spPr>
          <a:xfrm>
            <a:off x="6804248" y="3645024"/>
            <a:ext cx="1296144" cy="215444"/>
          </a:xfrm>
          <a:prstGeom prst="rect">
            <a:avLst/>
          </a:prstGeom>
          <a:noFill/>
        </p:spPr>
        <p:txBody>
          <a:bodyPr wrap="square" rtlCol="0">
            <a:spAutoFit/>
          </a:bodyPr>
          <a:lstStyle/>
          <a:p>
            <a:r>
              <a:rPr lang="tr-TR" sz="800" dirty="0" smtClean="0"/>
              <a:t>3. Ağ Geçidi Girilir</a:t>
            </a:r>
            <a:endParaRPr lang="tr-TR" sz="800" dirty="0"/>
          </a:p>
        </p:txBody>
      </p:sp>
      <p:pic>
        <p:nvPicPr>
          <p:cNvPr id="12"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459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Program Ara Yüzü</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8955360" cy="444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7180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Sistem Sabit Tanımlamaları</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a. Cihaz Tanımlamaları</a:t>
            </a:r>
            <a:endParaRPr lang="tr-TR"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663707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7928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Sistem Sabit Tanımlamaları</a:t>
            </a:r>
            <a:endParaRPr lang="tr-TR"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0" y="1772815"/>
            <a:ext cx="6660232" cy="469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b</a:t>
            </a:r>
            <a:r>
              <a:rPr lang="tr-TR" sz="1600" dirty="0" smtClean="0"/>
              <a:t>. Kapı Tanımlamaları</a:t>
            </a:r>
            <a:endParaRPr lang="tr-TR" sz="1600" dirty="0"/>
          </a:p>
        </p:txBody>
      </p:sp>
      <p:pic>
        <p:nvPicPr>
          <p:cNvPr id="7"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6579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Sistem Sabit Tanımlamaları</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c. Departman Tanımlamaları</a:t>
            </a:r>
            <a:endParaRPr lang="tr-TR" sz="1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0" y="1772815"/>
            <a:ext cx="6660232" cy="469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350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Çalışma Düzeninin Hazırlanması</a:t>
            </a:r>
            <a:endParaRPr lang="tr-TR" sz="1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663707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a. Vardiya Düzeni</a:t>
            </a:r>
            <a:endParaRPr lang="tr-TR" sz="1600" dirty="0"/>
          </a:p>
        </p:txBody>
      </p:sp>
      <p:pic>
        <p:nvPicPr>
          <p:cNvPr id="7"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76571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Çalışma Düzeninin Hazırlanması</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b. Vardiya Tanımı</a:t>
            </a:r>
            <a:endParaRPr lang="tr-TR" sz="1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7477"/>
            <a:ext cx="6637074"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044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3970318"/>
          </a:xfrm>
          <a:prstGeom prst="rect">
            <a:avLst/>
          </a:prstGeom>
          <a:noFill/>
        </p:spPr>
        <p:txBody>
          <a:bodyPr wrap="square" rtlCol="0">
            <a:spAutoFit/>
          </a:bodyPr>
          <a:lstStyle/>
          <a:p>
            <a:r>
              <a:rPr lang="tr-TR" dirty="0" smtClean="0"/>
              <a:t>Firmaların personellerine verdikleri personel kimlik kartlarının, çalışma yerlerindeki giriş/çıkış yerlerine yerleştirilen kart okuma cihazlarına okutulması ile cihaz personeli bu kimlik kartlarından tanır ve giriş/çıkış anındaki zamanı kimlik no'su ile birlikte bağlı olduğu bilgisayara aktararak personelin puantajı hazırlanır. Puantajının hazırlanmasının ötesinde PDKS cihazları işletmelerde giriş ve çıkış güvenliğinin sağlanmasına da olanak tanıyan sistemdir. Böylelikle iki işi bir arada ve tek bir kart ile yapabilirsiniz..</a:t>
            </a:r>
          </a:p>
          <a:p>
            <a:endParaRPr lang="tr-TR" dirty="0" smtClean="0"/>
          </a:p>
          <a:p>
            <a:r>
              <a:rPr lang="tr-TR" dirty="0" smtClean="0"/>
              <a:t>PDKS programı da; bu giriş/çıkış kontrollerini yapan, personelin giriş ve çıkış zamanlarını baz alarak, çalışma saatlerini hesaplayarak puantajlarını hesaplayan, sınırsız çalışma tipi, çalışma takvimleri ile personelin izinlerini, vardiya şekillerini, posta farklılıklarını, varsa sendikal tanımlamaları da ayrı ayrı hesaba katarak çeşitli listeler ve raporlar hazırlayan, personelin çalışma zamanlarının kontrolünden, performansına kadar tüm ayrıntıları hazırlayan ve gerektiğinde bordrolama yapan bir bilgisayar programıdır.</a:t>
            </a:r>
          </a:p>
          <a:p>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Neden PDKS ?</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1210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Personel Transferi</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a. Excel’den Transfer</a:t>
            </a:r>
            <a:endParaRPr lang="tr-TR" sz="1600" dirty="0"/>
          </a:p>
        </p:txBody>
      </p:sp>
      <p:pic>
        <p:nvPicPr>
          <p:cNvPr id="7"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1014404" y="1865446"/>
            <a:ext cx="5819048" cy="4561905"/>
          </a:xfrm>
          <a:prstGeom prst="rect">
            <a:avLst/>
          </a:prstGeom>
        </p:spPr>
      </p:pic>
    </p:spTree>
    <p:extLst>
      <p:ext uri="{BB962C8B-B14F-4D97-AF65-F5344CB8AC3E}">
        <p14:creationId xmlns:p14="http://schemas.microsoft.com/office/powerpoint/2010/main" val="3784571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Personel Transferi</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a. Excel’den Transfer</a:t>
            </a:r>
            <a:endParaRPr lang="tr-TR"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139" y="1843474"/>
            <a:ext cx="5551165" cy="461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4374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Personel Transferi</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b. Text Dosya’dan Transfer</a:t>
            </a:r>
            <a:endParaRPr lang="tr-TR" sz="1600" dirty="0"/>
          </a:p>
        </p:txBody>
      </p:sp>
      <p:pic>
        <p:nvPicPr>
          <p:cNvPr id="7"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611560" y="1710282"/>
            <a:ext cx="6380952" cy="4457143"/>
          </a:xfrm>
          <a:prstGeom prst="rect">
            <a:avLst/>
          </a:prstGeom>
        </p:spPr>
      </p:pic>
    </p:spTree>
    <p:extLst>
      <p:ext uri="{BB962C8B-B14F-4D97-AF65-F5344CB8AC3E}">
        <p14:creationId xmlns:p14="http://schemas.microsoft.com/office/powerpoint/2010/main" val="311110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Personel Transferi</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b. Text Dosya’dan Transfer</a:t>
            </a:r>
            <a:endParaRPr lang="tr-TR" sz="1600" dirty="0"/>
          </a:p>
        </p:txBody>
      </p:sp>
      <p:pic>
        <p:nvPicPr>
          <p:cNvPr id="7"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179270" y="1634091"/>
            <a:ext cx="6971428" cy="4771429"/>
          </a:xfrm>
          <a:prstGeom prst="rect">
            <a:avLst/>
          </a:prstGeom>
        </p:spPr>
      </p:pic>
    </p:spTree>
    <p:extLst>
      <p:ext uri="{BB962C8B-B14F-4D97-AF65-F5344CB8AC3E}">
        <p14:creationId xmlns:p14="http://schemas.microsoft.com/office/powerpoint/2010/main" val="2677028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Personel Kartları</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157276" y="1700808"/>
            <a:ext cx="6961905" cy="4771429"/>
          </a:xfrm>
          <a:prstGeom prst="rect">
            <a:avLst/>
          </a:prstGeom>
        </p:spPr>
      </p:pic>
    </p:spTree>
    <p:extLst>
      <p:ext uri="{BB962C8B-B14F-4D97-AF65-F5344CB8AC3E}">
        <p14:creationId xmlns:p14="http://schemas.microsoft.com/office/powerpoint/2010/main" val="432237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Personel Kartları (Resim Tanıtma)</a:t>
            </a:r>
            <a:endParaRPr lang="tr-TR" sz="1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840760" cy="480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27201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İzin ve Genel Tatiller</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a. Personel İzin Kaydı</a:t>
            </a:r>
            <a:endParaRPr lang="tr-TR" sz="1600" dirty="0"/>
          </a:p>
        </p:txBody>
      </p:sp>
      <p:pic>
        <p:nvPicPr>
          <p:cNvPr id="7"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167982" y="1655922"/>
            <a:ext cx="7000000" cy="4771429"/>
          </a:xfrm>
          <a:prstGeom prst="rect">
            <a:avLst/>
          </a:prstGeom>
        </p:spPr>
      </p:pic>
    </p:spTree>
    <p:extLst>
      <p:ext uri="{BB962C8B-B14F-4D97-AF65-F5344CB8AC3E}">
        <p14:creationId xmlns:p14="http://schemas.microsoft.com/office/powerpoint/2010/main" val="19143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İzin ve Genel Tatiller</a:t>
            </a:r>
            <a:endParaRPr lang="tr-TR" sz="1600" dirty="0"/>
          </a:p>
        </p:txBody>
      </p:sp>
      <p:sp>
        <p:nvSpPr>
          <p:cNvPr id="6" name="Rectangle 5"/>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b. Genel Tatiller</a:t>
            </a:r>
            <a:endParaRPr lang="tr-TR" sz="1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7"/>
            <a:ext cx="7004902" cy="479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17392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Cihaza Personellerin Yüklenmesi</a:t>
            </a:r>
            <a:endParaRPr lang="tr-TR"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7"/>
            <a:ext cx="7004902" cy="479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5944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Cihazdan Sisteme Veri Transferi (Ham)</a:t>
            </a:r>
            <a:endParaRPr lang="tr-TR"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7"/>
            <a:ext cx="7004902" cy="479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86279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1477328"/>
          </a:xfrm>
          <a:prstGeom prst="rect">
            <a:avLst/>
          </a:prstGeom>
          <a:noFill/>
        </p:spPr>
        <p:txBody>
          <a:bodyPr wrap="square" rtlCol="0">
            <a:spAutoFit/>
          </a:bodyPr>
          <a:lstStyle/>
          <a:p>
            <a:r>
              <a:rPr lang="tr-TR" b="1" dirty="0"/>
              <a:t>Neden PDKS Sistemi Kullanılmalı ? </a:t>
            </a:r>
            <a:r>
              <a:rPr lang="tr-TR" dirty="0"/>
              <a:t>:Hangi cihaz ve hangi program olursa olsun, özellikle personel sayısı fazla her türlü işletme muhakkak PDKS sistemi kullanmalı. Bunun sebebi; hem size klasik puantajlama sistemlerine ( defter, kart basma saatleri, imza vs. ) göre sürat ve performans kazandırması, hem zamandan tasarruf elde edilmesi ve hem de puantajda sağlıklı bir kontrol yapılmasını sağlar. Bu sistem ile ayrıca iş yerinin verimliliğinin artar.</a:t>
            </a:r>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Neden PDKS ?</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4368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Ham Verilerin Görüntülenmesi (Edit)</a:t>
            </a:r>
            <a:endParaRPr lang="tr-TR"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7"/>
            <a:ext cx="7004902" cy="479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0278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Ham Verilerin Puantaja İşlenmesi</a:t>
            </a:r>
            <a:endParaRPr lang="tr-TR"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7057"/>
            <a:ext cx="6264817" cy="428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1628800"/>
            <a:ext cx="8640960" cy="646331"/>
          </a:xfrm>
          <a:prstGeom prst="rect">
            <a:avLst/>
          </a:prstGeom>
          <a:noFill/>
        </p:spPr>
        <p:txBody>
          <a:bodyPr wrap="square" rtlCol="0">
            <a:spAutoFit/>
          </a:bodyPr>
          <a:lstStyle/>
          <a:p>
            <a:r>
              <a:rPr lang="tr-TR" b="1" dirty="0" smtClean="0"/>
              <a:t>P</a:t>
            </a:r>
            <a:r>
              <a:rPr lang="tr-TR" dirty="0" smtClean="0"/>
              <a:t>rogram puantaj kayıtlarını otomatik olarak yapabileceği gibi istenirse adım-adım manuel olarak da yapabilir. 1 nolu basamaktan otomatik kayıt atma seçilebilir</a:t>
            </a:r>
            <a:endParaRPr lang="tr-TR" dirty="0"/>
          </a:p>
        </p:txBody>
      </p:sp>
      <p:sp>
        <p:nvSpPr>
          <p:cNvPr id="7" name="Rectangle 6"/>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a. Otomatik Kayıt</a:t>
            </a:r>
            <a:endParaRPr lang="tr-TR" sz="1600" dirty="0"/>
          </a:p>
        </p:txBody>
      </p:sp>
      <p:pic>
        <p:nvPicPr>
          <p:cNvPr id="8"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7129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Ham Verilerin Puantaja İşlenmesi</a:t>
            </a:r>
            <a:endParaRPr lang="tr-TR" sz="1600" dirty="0"/>
          </a:p>
        </p:txBody>
      </p:sp>
      <p:sp>
        <p:nvSpPr>
          <p:cNvPr id="6" name="TextBox 5"/>
          <p:cNvSpPr txBox="1"/>
          <p:nvPr/>
        </p:nvSpPr>
        <p:spPr>
          <a:xfrm>
            <a:off x="251520" y="1628800"/>
            <a:ext cx="8640960" cy="646331"/>
          </a:xfrm>
          <a:prstGeom prst="rect">
            <a:avLst/>
          </a:prstGeom>
          <a:noFill/>
        </p:spPr>
        <p:txBody>
          <a:bodyPr wrap="square" rtlCol="0">
            <a:spAutoFit/>
          </a:bodyPr>
          <a:lstStyle/>
          <a:p>
            <a:r>
              <a:rPr lang="tr-TR" b="1" dirty="0" smtClean="0"/>
              <a:t>P</a:t>
            </a:r>
            <a:r>
              <a:rPr lang="tr-TR" dirty="0" smtClean="0"/>
              <a:t>rogram her personel için puantaj verisini kullanıcıya sorar. Aynı zamanda mesai ve eksik çalışmaların da hesabını yaparak yol gösterir.</a:t>
            </a:r>
            <a:endParaRPr lang="tr-TR" dirty="0"/>
          </a:p>
        </p:txBody>
      </p:sp>
      <p:sp>
        <p:nvSpPr>
          <p:cNvPr id="7" name="Rectangle 6"/>
          <p:cNvSpPr/>
          <p:nvPr/>
        </p:nvSpPr>
        <p:spPr>
          <a:xfrm>
            <a:off x="6444208" y="1124744"/>
            <a:ext cx="2592530" cy="43204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b. Manuel Kayıt</a:t>
            </a:r>
            <a:endParaRPr lang="tr-TR" sz="1600" dirty="0"/>
          </a:p>
        </p:txBody>
      </p:sp>
      <p:pic>
        <p:nvPicPr>
          <p:cNvPr id="8"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467544" y="2275131"/>
            <a:ext cx="5895238" cy="4238095"/>
          </a:xfrm>
          <a:prstGeom prst="rect">
            <a:avLst/>
          </a:prstGeom>
        </p:spPr>
      </p:pic>
    </p:spTree>
    <p:extLst>
      <p:ext uri="{BB962C8B-B14F-4D97-AF65-F5344CB8AC3E}">
        <p14:creationId xmlns:p14="http://schemas.microsoft.com/office/powerpoint/2010/main" val="232338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Puantaj Verilerinin Görüntülenmesi (Edit)</a:t>
            </a:r>
            <a:endParaRPr lang="tr-TR" sz="16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500568" cy="472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5256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Puantaj Raporu</a:t>
            </a:r>
            <a:endParaRPr lang="tr-TR" sz="16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86386"/>
            <a:ext cx="8064896" cy="481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91068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SONUÇ</a:t>
            </a:r>
            <a:endParaRPr lang="tr-TR" sz="1600" dirty="0"/>
          </a:p>
        </p:txBody>
      </p:sp>
      <p:sp>
        <p:nvSpPr>
          <p:cNvPr id="4" name="TextBox 3"/>
          <p:cNvSpPr txBox="1"/>
          <p:nvPr/>
        </p:nvSpPr>
        <p:spPr>
          <a:xfrm>
            <a:off x="251520" y="1834946"/>
            <a:ext cx="8640960" cy="2585323"/>
          </a:xfrm>
          <a:prstGeom prst="rect">
            <a:avLst/>
          </a:prstGeom>
          <a:noFill/>
        </p:spPr>
        <p:txBody>
          <a:bodyPr wrap="square" rtlCol="0">
            <a:spAutoFit/>
          </a:bodyPr>
          <a:lstStyle/>
          <a:p>
            <a:r>
              <a:rPr lang="tr-TR" b="1" dirty="0"/>
              <a:t>Neden </a:t>
            </a:r>
            <a:r>
              <a:rPr lang="tr-TR" b="1" dirty="0" smtClean="0"/>
              <a:t>Bizi Tercih Etmelisiniz ?</a:t>
            </a:r>
            <a:endParaRPr lang="tr-TR" dirty="0" smtClean="0"/>
          </a:p>
          <a:p>
            <a:endParaRPr lang="tr-TR" dirty="0"/>
          </a:p>
          <a:p>
            <a:r>
              <a:rPr lang="tr-TR" b="1" dirty="0" smtClean="0"/>
              <a:t>Y</a:t>
            </a:r>
            <a:r>
              <a:rPr lang="tr-TR" dirty="0" smtClean="0"/>
              <a:t>anınızdayız; Her türlü çağrınıza derhal cevap bulur ve çözüm alırsınız.</a:t>
            </a:r>
          </a:p>
          <a:p>
            <a:endParaRPr lang="tr-TR" b="1" dirty="0" smtClean="0"/>
          </a:p>
          <a:p>
            <a:r>
              <a:rPr lang="tr-TR" b="1" dirty="0" smtClean="0"/>
              <a:t>Y</a:t>
            </a:r>
            <a:r>
              <a:rPr lang="tr-TR" dirty="0" smtClean="0"/>
              <a:t>anınızdayız; Her türlü özel raporunuzu gün içinde yapabilir durumdayız.</a:t>
            </a:r>
          </a:p>
          <a:p>
            <a:endParaRPr lang="tr-TR" dirty="0"/>
          </a:p>
          <a:p>
            <a:r>
              <a:rPr lang="tr-TR" b="1" dirty="0" smtClean="0"/>
              <a:t>Y</a:t>
            </a:r>
            <a:r>
              <a:rPr lang="tr-TR" dirty="0" smtClean="0"/>
              <a:t>anınızdayız; Programımıza olan güvenimiz ve tecrübelerimizle yanınızdayız.</a:t>
            </a:r>
          </a:p>
          <a:p>
            <a:endParaRPr lang="tr-TR" dirty="0" smtClean="0"/>
          </a:p>
          <a:p>
            <a:r>
              <a:rPr lang="tr-TR" b="1" dirty="0" smtClean="0"/>
              <a:t>Y</a:t>
            </a:r>
            <a:r>
              <a:rPr lang="tr-TR" dirty="0" smtClean="0"/>
              <a:t>anınızdayız; Doğru iş çözümlerinizle her zaman yanınızdayız.</a:t>
            </a:r>
            <a:endParaRPr lang="tr-TR" dirty="0"/>
          </a:p>
        </p:txBody>
      </p:sp>
      <p:pic>
        <p:nvPicPr>
          <p:cNvPr id="6" name="5 Resim" descr="1003799_10151898214626115_2136162441_n.jpg"/>
          <p:cNvPicPr>
            <a:picLocks noChangeAspect="1"/>
          </p:cNvPicPr>
          <p:nvPr/>
        </p:nvPicPr>
        <p:blipFill>
          <a:blip r:embed="rId2"/>
          <a:stretch>
            <a:fillRect/>
          </a:stretch>
        </p:blipFill>
        <p:spPr>
          <a:xfrm>
            <a:off x="357158" y="4429132"/>
            <a:ext cx="8358246" cy="2071674"/>
          </a:xfrm>
          <a:prstGeom prst="rect">
            <a:avLst/>
          </a:prstGeom>
        </p:spPr>
      </p:pic>
    </p:spTree>
    <p:extLst>
      <p:ext uri="{BB962C8B-B14F-4D97-AF65-F5344CB8AC3E}">
        <p14:creationId xmlns:p14="http://schemas.microsoft.com/office/powerpoint/2010/main" val="8656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4524315"/>
          </a:xfrm>
          <a:prstGeom prst="rect">
            <a:avLst/>
          </a:prstGeom>
          <a:noFill/>
        </p:spPr>
        <p:txBody>
          <a:bodyPr wrap="square" rtlCol="0">
            <a:spAutoFit/>
          </a:bodyPr>
          <a:lstStyle/>
          <a:p>
            <a:r>
              <a:rPr lang="tr-TR" b="1" dirty="0"/>
              <a:t>Sistem Nasıl Çalışır ? :S</a:t>
            </a:r>
            <a:r>
              <a:rPr lang="tr-TR" dirty="0"/>
              <a:t>istem, ana giriş-çıkış noktalarına kurulacak bir veri toplama terminali (PDKS cihazı) ve üzerinde çalışan bilgi toplama yazılımı ile bu terminale bağlı bir PC üzerinde çalışan ve toplanan bilgileri değerlendirerek bordroya esas teşkil eden puantaj değerlerini hesaplayan PDKS yazılımı ve barkodlu kimlik kartlarından oluşur</a:t>
            </a:r>
            <a:r>
              <a:rPr lang="tr-TR" dirty="0" smtClean="0"/>
              <a:t>.</a:t>
            </a:r>
          </a:p>
          <a:p>
            <a:endParaRPr lang="tr-TR" dirty="0"/>
          </a:p>
          <a:p>
            <a:r>
              <a:rPr lang="tr-TR" b="1" dirty="0"/>
              <a:t>P</a:t>
            </a:r>
            <a:r>
              <a:rPr lang="tr-TR" dirty="0"/>
              <a:t>ersonel kimlik kartları, her personel için ayrı bir numara ve şirketin istediği bilgileri içeren barkod ve grafiklerden oluşur. Kartın içerdiği numara PDKS yazılımında personel sicil numarası ile ilişkilendirilir. Bu kartların giriş-çıkış anında personel tarafından kart okuyucu terminallere okutulması ile hareket bilgileri terminaller üzerinde toplanır. Bu kartların ön yüzünde personel bilgileri, arka tarafında ise, personel sicil numarasının yer alacağı, barkodlu yada manyetik bir bölüm vardır veya kart tamamı ile Proximity bir kart olabilir</a:t>
            </a:r>
            <a:r>
              <a:rPr lang="tr-TR" dirty="0" smtClean="0"/>
              <a:t>.</a:t>
            </a:r>
          </a:p>
          <a:p>
            <a:endParaRPr lang="tr-TR" dirty="0"/>
          </a:p>
          <a:p>
            <a:r>
              <a:rPr lang="tr-TR" b="1" dirty="0"/>
              <a:t>T</a:t>
            </a:r>
            <a:r>
              <a:rPr lang="tr-TR" dirty="0"/>
              <a:t>erminaller üzerinde toplanan bilgiler on-line yada off-line olarak PDKS programına aktarılır. Terminal hafızasının dolması durumunda cihaz ses ve mesajla kullanıcıyı uyarır. Terminaldeki bilgilerin PC’ye aktarımı esnasında elektrik kesintisi olsa dahi terminal ve PC üzerinde haberleşmeyi sağlayan iletişim protokolü sayesinde veri kaybı yaşanmaz.</a:t>
            </a:r>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Sistem Nasıl Çalışır ?</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628652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904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1477328"/>
          </a:xfrm>
          <a:prstGeom prst="rect">
            <a:avLst/>
          </a:prstGeom>
          <a:noFill/>
        </p:spPr>
        <p:txBody>
          <a:bodyPr wrap="square" rtlCol="0">
            <a:spAutoFit/>
          </a:bodyPr>
          <a:lstStyle/>
          <a:p>
            <a:r>
              <a:rPr lang="tr-TR" b="1" dirty="0"/>
              <a:t>G</a:t>
            </a:r>
            <a:r>
              <a:rPr lang="tr-TR" dirty="0"/>
              <a:t>iriş</a:t>
            </a:r>
            <a:r>
              <a:rPr lang="tr-TR" b="1" dirty="0"/>
              <a:t>-</a:t>
            </a:r>
            <a:r>
              <a:rPr lang="tr-TR" dirty="0"/>
              <a:t>çıkış bilgileri PC üzerindeki PDKS programına aktarıldıktan sonra değerlendirme programı devreye girer. Program şirketin çalışma prensipleri ve vardiya yapısına göre, personel hareketlerini değerlendirerek bordroya temel teşkil edecek puantaj bilgilerini hesaplar, her düzey kullanıcı için analiz ve istatistiksel raporlar üretir. Eğer istenirse puantaj bilgilerini işletmenin kullandığı bordro programına otomatik olarak transfer eder.</a:t>
            </a:r>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Sistem Nasıl Çalışır ?</a:t>
            </a:r>
            <a:endParaRPr lang="tr-TR" sz="1600" dirty="0"/>
          </a:p>
        </p:txBody>
      </p:sp>
      <p:pic>
        <p:nvPicPr>
          <p:cNvPr id="4"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151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369332"/>
          </a:xfrm>
          <a:prstGeom prst="rect">
            <a:avLst/>
          </a:prstGeom>
          <a:noFill/>
        </p:spPr>
        <p:txBody>
          <a:bodyPr wrap="square" rtlCol="0">
            <a:spAutoFit/>
          </a:bodyPr>
          <a:lstStyle/>
          <a:p>
            <a:r>
              <a:rPr lang="tr-TR" b="1" dirty="0" smtClean="0"/>
              <a:t>S</a:t>
            </a:r>
            <a:r>
              <a:rPr lang="tr-TR" dirty="0" smtClean="0"/>
              <a:t>trike S-200 modeli proximity okuyucu.</a:t>
            </a:r>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Tavsiye Edilen Cihaz Nedir?</a:t>
            </a:r>
            <a:endParaRPr lang="tr-TR" sz="1600" dirty="0"/>
          </a:p>
        </p:txBody>
      </p:sp>
      <p:pic>
        <p:nvPicPr>
          <p:cNvPr id="1026" name="Picture 2" descr="http://www.aldanmuhendislik.com/images/image118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420888"/>
            <a:ext cx="6134100" cy="407670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933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2031325"/>
          </a:xfrm>
          <a:prstGeom prst="rect">
            <a:avLst/>
          </a:prstGeom>
          <a:noFill/>
        </p:spPr>
        <p:txBody>
          <a:bodyPr wrap="square" rtlCol="0">
            <a:spAutoFit/>
          </a:bodyPr>
          <a:lstStyle/>
          <a:p>
            <a:r>
              <a:rPr lang="tr-TR" b="1" dirty="0" smtClean="0"/>
              <a:t>S</a:t>
            </a:r>
            <a:r>
              <a:rPr lang="tr-TR" dirty="0" smtClean="0"/>
              <a:t>trike S-200 modeli proximity okuyucu anakapı yakınına veya tüm personelin geçiş yapabileceği ortak bir noktaya sabitlenir.</a:t>
            </a:r>
          </a:p>
          <a:p>
            <a:endParaRPr lang="tr-TR" dirty="0" smtClean="0"/>
          </a:p>
          <a:p>
            <a:r>
              <a:rPr lang="tr-TR" dirty="0" smtClean="0"/>
              <a:t>Cihaz 220 V AC güce ihtiyaç duyacağından elektrik hattı hazırlanır veya elektrik hattına yakın bir nokta seçilir.</a:t>
            </a:r>
          </a:p>
          <a:p>
            <a:endParaRPr lang="tr-TR" dirty="0"/>
          </a:p>
          <a:p>
            <a:r>
              <a:rPr lang="tr-TR" dirty="0" smtClean="0"/>
              <a:t>Cihazın ana bilgisayar ile temasını sağlayan ağ kablosu temin edilir.</a:t>
            </a:r>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Kurulum Nasıl Yapılacak?</a:t>
            </a:r>
            <a:endParaRPr lang="tr-TR" sz="1600" dirty="0"/>
          </a:p>
        </p:txBody>
      </p:sp>
      <p:pic>
        <p:nvPicPr>
          <p:cNvPr id="2050" name="Picture 2" descr="computer, desktop, pc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09" y="4173942"/>
            <a:ext cx="902566" cy="9025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programlarim\MENDERES TEKSTIL\PDKS on S200 Pinger\s200 pinger\Resources\s200.png"/>
          <p:cNvPicPr>
            <a:picLocks noChangeAspect="1" noChangeArrowheads="1"/>
          </p:cNvPicPr>
          <p:nvPr/>
        </p:nvPicPr>
        <p:blipFill rotWithShape="1">
          <a:blip r:embed="rId3">
            <a:extLst>
              <a:ext uri="{28A0092B-C50C-407E-A947-70E740481C1C}">
                <a14:useLocalDpi xmlns:a14="http://schemas.microsoft.com/office/drawing/2010/main" val="0"/>
              </a:ext>
            </a:extLst>
          </a:blip>
          <a:srcRect t="9687" b="9687"/>
          <a:stretch/>
        </p:blipFill>
        <p:spPr bwMode="auto">
          <a:xfrm>
            <a:off x="6300192" y="5123655"/>
            <a:ext cx="1512168" cy="121920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aution, high, voltag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4472826"/>
            <a:ext cx="304800" cy="3048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Elbow Connector 3"/>
          <p:cNvCxnSpPr>
            <a:stCxn id="2053" idx="2"/>
            <a:endCxn id="2051" idx="0"/>
          </p:cNvCxnSpPr>
          <p:nvPr/>
        </p:nvCxnSpPr>
        <p:spPr>
          <a:xfrm rot="5400000">
            <a:off x="7589532" y="4244371"/>
            <a:ext cx="346028" cy="14125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7404" y="4780640"/>
            <a:ext cx="1296144" cy="215444"/>
          </a:xfrm>
          <a:prstGeom prst="rect">
            <a:avLst/>
          </a:prstGeom>
          <a:noFill/>
        </p:spPr>
        <p:txBody>
          <a:bodyPr wrap="square" rtlCol="0">
            <a:spAutoFit/>
          </a:bodyPr>
          <a:lstStyle/>
          <a:p>
            <a:r>
              <a:rPr lang="tr-TR" sz="800" dirty="0" smtClean="0"/>
              <a:t>220 V AC</a:t>
            </a:r>
            <a:endParaRPr lang="tr-TR" sz="800" dirty="0"/>
          </a:p>
        </p:txBody>
      </p:sp>
      <p:pic>
        <p:nvPicPr>
          <p:cNvPr id="2055" name="Picture 7" descr="access point, switch icon"/>
          <p:cNvPicPr>
            <a:picLocks noChangeAspect="1" noChangeArrowheads="1"/>
          </p:cNvPicPr>
          <p:nvPr/>
        </p:nvPicPr>
        <p:blipFill rotWithShape="1">
          <a:blip r:embed="rId5">
            <a:extLst>
              <a:ext uri="{28A0092B-C50C-407E-A947-70E740481C1C}">
                <a14:useLocalDpi xmlns:a14="http://schemas.microsoft.com/office/drawing/2010/main" val="0"/>
              </a:ext>
            </a:extLst>
          </a:blip>
          <a:srcRect t="29531" b="20469"/>
          <a:stretch/>
        </p:blipFill>
        <p:spPr bwMode="auto">
          <a:xfrm>
            <a:off x="2037324" y="5733256"/>
            <a:ext cx="1219200" cy="6096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mputer, desktop, pc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316" y="4173942"/>
            <a:ext cx="902566" cy="9025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mputer, desktop, pc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645" y="4173942"/>
            <a:ext cx="902566" cy="90256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Elbow Connector 9"/>
          <p:cNvCxnSpPr>
            <a:stCxn id="2050" idx="2"/>
            <a:endCxn id="2055" idx="0"/>
          </p:cNvCxnSpPr>
          <p:nvPr/>
        </p:nvCxnSpPr>
        <p:spPr>
          <a:xfrm rot="16200000" flipH="1">
            <a:off x="1444885" y="4531216"/>
            <a:ext cx="656747" cy="17473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4" idx="2"/>
          </p:cNvCxnSpPr>
          <p:nvPr/>
        </p:nvCxnSpPr>
        <p:spPr>
          <a:xfrm rot="16200000" flipH="1">
            <a:off x="2020889" y="5107219"/>
            <a:ext cx="656747" cy="59532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5" idx="2"/>
            <a:endCxn id="2055" idx="0"/>
          </p:cNvCxnSpPr>
          <p:nvPr/>
        </p:nvCxnSpPr>
        <p:spPr>
          <a:xfrm rot="5400000">
            <a:off x="2957053" y="4766380"/>
            <a:ext cx="656747" cy="127700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39752" y="6339651"/>
            <a:ext cx="648072" cy="215444"/>
          </a:xfrm>
          <a:prstGeom prst="rect">
            <a:avLst/>
          </a:prstGeom>
          <a:noFill/>
        </p:spPr>
        <p:txBody>
          <a:bodyPr wrap="square" rtlCol="0">
            <a:spAutoFit/>
          </a:bodyPr>
          <a:lstStyle/>
          <a:p>
            <a:r>
              <a:rPr lang="tr-TR" sz="800" dirty="0" smtClean="0"/>
              <a:t>Switch</a:t>
            </a:r>
            <a:endParaRPr lang="tr-TR" sz="800" dirty="0"/>
          </a:p>
        </p:txBody>
      </p:sp>
      <p:cxnSp>
        <p:nvCxnSpPr>
          <p:cNvPr id="18" name="Elbow Connector 17"/>
          <p:cNvCxnSpPr>
            <a:stCxn id="2051" idx="1"/>
            <a:endCxn id="2055" idx="3"/>
          </p:cNvCxnSpPr>
          <p:nvPr/>
        </p:nvCxnSpPr>
        <p:spPr>
          <a:xfrm rot="10800000" flipV="1">
            <a:off x="3256524" y="5733255"/>
            <a:ext cx="3043668" cy="30480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08451" y="4672918"/>
            <a:ext cx="1296144" cy="215444"/>
          </a:xfrm>
          <a:prstGeom prst="rect">
            <a:avLst/>
          </a:prstGeom>
          <a:noFill/>
        </p:spPr>
        <p:txBody>
          <a:bodyPr wrap="square" rtlCol="0">
            <a:spAutoFit/>
          </a:bodyPr>
          <a:lstStyle/>
          <a:p>
            <a:r>
              <a:rPr lang="tr-TR" sz="800" dirty="0" smtClean="0"/>
              <a:t>.....................</a:t>
            </a:r>
            <a:endParaRPr lang="tr-TR" sz="800" dirty="0"/>
          </a:p>
        </p:txBody>
      </p:sp>
      <p:pic>
        <p:nvPicPr>
          <p:cNvPr id="19"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71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1754326"/>
          </a:xfrm>
          <a:prstGeom prst="rect">
            <a:avLst/>
          </a:prstGeom>
          <a:noFill/>
        </p:spPr>
        <p:txBody>
          <a:bodyPr wrap="square" rtlCol="0">
            <a:spAutoFit/>
          </a:bodyPr>
          <a:lstStyle/>
          <a:p>
            <a:r>
              <a:rPr lang="tr-TR" b="1" dirty="0" smtClean="0"/>
              <a:t>P</a:t>
            </a:r>
            <a:r>
              <a:rPr lang="tr-TR" dirty="0" smtClean="0"/>
              <a:t>roximity  kartlar içerisinde eşsiz diye nitelenen bir numara taşırlar. Tekrar etmeyen bu numara ile kartlarda sahipleri gibi eşsizdirler. Bu numaralar silinemez ve değiştirilemezler</a:t>
            </a:r>
          </a:p>
          <a:p>
            <a:endParaRPr lang="tr-TR" dirty="0" smtClean="0"/>
          </a:p>
          <a:p>
            <a:r>
              <a:rPr lang="tr-TR" b="1" dirty="0" smtClean="0"/>
              <a:t>H</a:t>
            </a:r>
            <a:r>
              <a:rPr lang="tr-TR" dirty="0" smtClean="0"/>
              <a:t>er personel bir karta sahip olur ve kartın RFID (unique id) bilgisi veritabanında mevcuttur.</a:t>
            </a:r>
          </a:p>
          <a:p>
            <a:endParaRPr lang="tr-TR" b="1" dirty="0" smtClean="0"/>
          </a:p>
          <a:p>
            <a:r>
              <a:rPr lang="tr-TR" b="1" dirty="0" smtClean="0"/>
              <a:t>K</a:t>
            </a:r>
            <a:r>
              <a:rPr lang="tr-TR" dirty="0" smtClean="0"/>
              <a:t>artlar istenildiği şekilde özel yazıcılardan print edilebilir.</a:t>
            </a:r>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Proximity Kartlar Hakkında</a:t>
            </a:r>
            <a:endParaRPr lang="tr-TR" sz="1600" dirty="0"/>
          </a:p>
        </p:txBody>
      </p:sp>
      <p:pic>
        <p:nvPicPr>
          <p:cNvPr id="3074" name="Picture 2" descr="http://www.cardsprint.rs/wp-content/uploads/2013/01/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875089"/>
            <a:ext cx="2976265" cy="23708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shop.cygnus-sd.co.uk/media/catalog/product/cache/1/image/1000x1000/9df78eab33525d08d6e5fb8d27136e95/i/n/internals_of_mifare_compatible_car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3869670"/>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vass.co.uk/ESW/Images/4262-0245_TDSi_Proximity_Card.JPG?xcache=8713">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3875089"/>
            <a:ext cx="3567345" cy="237084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92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51520" y="1834946"/>
            <a:ext cx="8640960" cy="2031325"/>
          </a:xfrm>
          <a:prstGeom prst="rect">
            <a:avLst/>
          </a:prstGeom>
          <a:noFill/>
        </p:spPr>
        <p:txBody>
          <a:bodyPr wrap="square" rtlCol="0">
            <a:spAutoFit/>
          </a:bodyPr>
          <a:lstStyle/>
          <a:p>
            <a:r>
              <a:rPr lang="tr-TR" b="1" dirty="0" smtClean="0"/>
              <a:t>P</a:t>
            </a:r>
            <a:r>
              <a:rPr lang="tr-TR" dirty="0" smtClean="0"/>
              <a:t>roximity  okuyucular kendi içlerinde personel listesini (RFID, Ad Soyad, Üye Numarası)  tutarlar. </a:t>
            </a:r>
          </a:p>
          <a:p>
            <a:r>
              <a:rPr lang="tr-TR" b="1" dirty="0" smtClean="0"/>
              <a:t>K</a:t>
            </a:r>
            <a:r>
              <a:rPr lang="tr-TR" dirty="0" smtClean="0"/>
              <a:t>art okutma anında okuyucu cihaz; okutulan kartın hangi üyeye ait olduğunu ve hangi saatte geçişin yapıldığını kendi içine kaydeder. Ağ bağlantısı ve ağ bağlantısı kaynaklı kesilmelerden etkilenmez. </a:t>
            </a:r>
          </a:p>
          <a:p>
            <a:r>
              <a:rPr lang="tr-TR" b="1" dirty="0" smtClean="0"/>
              <a:t>E</a:t>
            </a:r>
            <a:r>
              <a:rPr lang="tr-TR" dirty="0" smtClean="0"/>
              <a:t>nerji kesilmesi durumlarında dahi içerisindeki verileri saklı tutar. Offline olarak sadece elektrik ile çalışır.</a:t>
            </a:r>
            <a:endParaRPr lang="tr-TR" dirty="0"/>
          </a:p>
        </p:txBody>
      </p:sp>
      <p:sp>
        <p:nvSpPr>
          <p:cNvPr id="5" name="Rectangle 4"/>
          <p:cNvSpPr/>
          <p:nvPr/>
        </p:nvSpPr>
        <p:spPr>
          <a:xfrm>
            <a:off x="179270" y="1124744"/>
            <a:ext cx="3744658" cy="4320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Proximity Okuyucular Hakkında</a:t>
            </a:r>
            <a:endParaRPr lang="tr-TR" sz="1600" dirty="0"/>
          </a:p>
        </p:txBody>
      </p:sp>
      <p:pic>
        <p:nvPicPr>
          <p:cNvPr id="4098" name="Picture 2" descr="Proximity Card Based/ RFID Time &amp; Attendanc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75089"/>
            <a:ext cx="2664296" cy="23445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oenabletech.com/wp-content/uploads/2012/06/lunapic_133965671449567_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951" y="3875088"/>
            <a:ext cx="2416654" cy="23445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lkayaelektronik.com/FB,8258,30,strike-s-200-prox-okuyucu-set-barkod-okuyucu.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605" y="3847414"/>
            <a:ext cx="3810000" cy="237225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6644" y="5929330"/>
            <a:ext cx="1733333" cy="476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73290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1089</Words>
  <Application>Microsoft Office PowerPoint</Application>
  <PresentationFormat>Ekran Gösterisi (4:3)</PresentationFormat>
  <Paragraphs>115</Paragraphs>
  <Slides>35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35</vt:i4>
      </vt:variant>
    </vt:vector>
  </HeadingPairs>
  <TitlesOfParts>
    <vt:vector size="38" baseType="lpstr">
      <vt:lpstr>Arial</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Microsoft hesabı</cp:lastModifiedBy>
  <cp:revision>22</cp:revision>
  <dcterms:created xsi:type="dcterms:W3CDTF">2013-03-26T22:27:43Z</dcterms:created>
  <dcterms:modified xsi:type="dcterms:W3CDTF">2022-10-24T15:15:34Z</dcterms:modified>
</cp:coreProperties>
</file>